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4" r:id="rId3"/>
    <p:sldId id="257" r:id="rId4"/>
    <p:sldId id="267" r:id="rId5"/>
    <p:sldId id="259" r:id="rId6"/>
    <p:sldId id="271" r:id="rId7"/>
    <p:sldId id="279" r:id="rId8"/>
    <p:sldId id="282" r:id="rId9"/>
    <p:sldId id="281" r:id="rId10"/>
    <p:sldId id="280" r:id="rId11"/>
    <p:sldId id="283" r:id="rId12"/>
    <p:sldId id="284" r:id="rId13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7" autoAdjust="0"/>
    <p:restoredTop sz="94660"/>
  </p:normalViewPr>
  <p:slideViewPr>
    <p:cSldViewPr snapToGrid="0">
      <p:cViewPr varScale="1">
        <p:scale>
          <a:sx n="91" d="100"/>
          <a:sy n="91" d="100"/>
        </p:scale>
        <p:origin x="6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71F-E4A3-4D5A-804A-24CA9DF821C7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D254-08BD-41B8-83EB-6AA0E359E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71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71F-E4A3-4D5A-804A-24CA9DF821C7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D254-08BD-41B8-83EB-6AA0E359E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97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71F-E4A3-4D5A-804A-24CA9DF821C7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D254-08BD-41B8-83EB-6AA0E359E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21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71F-E4A3-4D5A-804A-24CA9DF821C7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D254-08BD-41B8-83EB-6AA0E359E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67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71F-E4A3-4D5A-804A-24CA9DF821C7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D254-08BD-41B8-83EB-6AA0E359E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62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71F-E4A3-4D5A-804A-24CA9DF821C7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D254-08BD-41B8-83EB-6AA0E359E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86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71F-E4A3-4D5A-804A-24CA9DF821C7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D254-08BD-41B8-83EB-6AA0E359E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98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71F-E4A3-4D5A-804A-24CA9DF821C7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D254-08BD-41B8-83EB-6AA0E359E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0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71F-E4A3-4D5A-804A-24CA9DF821C7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D254-08BD-41B8-83EB-6AA0E359E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98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71F-E4A3-4D5A-804A-24CA9DF821C7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D254-08BD-41B8-83EB-6AA0E359E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395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71F-E4A3-4D5A-804A-24CA9DF821C7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D254-08BD-41B8-83EB-6AA0E359E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21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971F-E4A3-4D5A-804A-24CA9DF821C7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DD254-08BD-41B8-83EB-6AA0E359E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4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9.jf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277625" y="87986"/>
            <a:ext cx="5584874" cy="6639951"/>
            <a:chOff x="277625" y="87986"/>
            <a:chExt cx="5584874" cy="6639951"/>
          </a:xfrm>
        </p:grpSpPr>
        <p:sp>
          <p:nvSpPr>
            <p:cNvPr id="20" name="Rectangle 19"/>
            <p:cNvSpPr/>
            <p:nvPr/>
          </p:nvSpPr>
          <p:spPr>
            <a:xfrm>
              <a:off x="277625" y="87986"/>
              <a:ext cx="5584874" cy="6639951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>
                <a:solidFill>
                  <a:schemeClr val="tx1"/>
                </a:solidFill>
              </a:endParaRP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  <a:p>
              <a:pPr algn="ctr"/>
              <a:endParaRPr lang="fr-FR" dirty="0" smtClean="0">
                <a:solidFill>
                  <a:schemeClr val="tx1"/>
                </a:solidFill>
              </a:endParaRP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  <a:p>
              <a:pPr algn="ctr"/>
              <a:endParaRPr lang="fr-FR" dirty="0" smtClean="0">
                <a:solidFill>
                  <a:schemeClr val="tx1"/>
                </a:solidFill>
              </a:endParaRP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  <a:p>
              <a:pPr algn="ctr"/>
              <a:endParaRPr lang="fr-FR" sz="1400" dirty="0" smtClean="0">
                <a:solidFill>
                  <a:schemeClr val="tx1"/>
                </a:solidFill>
              </a:endParaRPr>
            </a:p>
            <a:p>
              <a:pPr algn="ctr"/>
              <a:endParaRPr lang="fr-FR" sz="1400" dirty="0">
                <a:solidFill>
                  <a:schemeClr val="tx1"/>
                </a:solidFill>
              </a:endParaRPr>
            </a:p>
            <a:p>
              <a:pPr lvl="1"/>
              <a:endParaRPr lang="fr-FR" sz="1400" i="1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grpSp>
          <p:nvGrpSpPr>
            <p:cNvPr id="27" name="Groupe 26"/>
            <p:cNvGrpSpPr/>
            <p:nvPr/>
          </p:nvGrpSpPr>
          <p:grpSpPr>
            <a:xfrm>
              <a:off x="454855" y="288085"/>
              <a:ext cx="5181600" cy="6309662"/>
              <a:chOff x="454855" y="288085"/>
              <a:chExt cx="5181600" cy="6309662"/>
            </a:xfrm>
          </p:grpSpPr>
          <p:sp>
            <p:nvSpPr>
              <p:cNvPr id="7" name="Rectangle à coins arrondis 6"/>
              <p:cNvSpPr/>
              <p:nvPr/>
            </p:nvSpPr>
            <p:spPr>
              <a:xfrm>
                <a:off x="454855" y="288085"/>
                <a:ext cx="5181600" cy="1325563"/>
              </a:xfrm>
              <a:prstGeom prst="roundRect">
                <a:avLst/>
              </a:prstGeom>
              <a:blipFill>
                <a:blip r:embed="rId3"/>
                <a:tile tx="0" ty="0" sx="100000" sy="100000" flip="none" algn="tl"/>
              </a:blip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5000" b="1" dirty="0" smtClean="0">
                    <a:ln w="12700">
                      <a:noFill/>
                    </a:ln>
                    <a:solidFill>
                      <a:schemeClr val="tx1"/>
                    </a:solidFill>
                  </a:rPr>
                  <a:t>Mission</a:t>
                </a:r>
              </a:p>
              <a:p>
                <a:pPr algn="ctr"/>
                <a:r>
                  <a:rPr lang="fr-FR" sz="5000" b="1" dirty="0" smtClean="0">
                    <a:ln w="12700">
                      <a:noFill/>
                    </a:ln>
                    <a:solidFill>
                      <a:schemeClr val="tx1"/>
                    </a:solidFill>
                  </a:rPr>
                  <a:t>créative</a:t>
                </a:r>
                <a:endParaRPr lang="fr-FR" sz="5000" b="1" dirty="0">
                  <a:ln w="12700">
                    <a:noFill/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à coins arrondis 9"/>
              <p:cNvSpPr/>
              <p:nvPr/>
            </p:nvSpPr>
            <p:spPr>
              <a:xfrm>
                <a:off x="454855" y="1867827"/>
                <a:ext cx="5181600" cy="472992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800" dirty="0" smtClean="0">
                    <a:solidFill>
                      <a:schemeClr val="tx1"/>
                    </a:solidFill>
                  </a:rPr>
                  <a:t>Écris le programme qui te permettra de reproduire le scénario mystère.</a:t>
                </a:r>
              </a:p>
              <a:p>
                <a:pPr algn="ctr"/>
                <a:endParaRPr lang="fr-FR" sz="28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fr-FR" sz="20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fr-FR" sz="2000" dirty="0">
                  <a:solidFill>
                    <a:schemeClr val="tx1"/>
                  </a:solidFill>
                </a:endParaRPr>
              </a:p>
              <a:p>
                <a:pPr algn="ctr"/>
                <a:endParaRPr lang="fr-FR" sz="20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fr-FR" sz="20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fr-FR" sz="2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fr-FR" sz="2000" dirty="0" smtClean="0">
                    <a:solidFill>
                      <a:schemeClr val="tx1"/>
                    </a:solidFill>
                  </a:rPr>
                  <a:t>Matériel: 1 tablette, application </a:t>
                </a:r>
                <a:r>
                  <a:rPr lang="fr-FR" sz="2000" dirty="0">
                    <a:solidFill>
                      <a:schemeClr val="tx1"/>
                    </a:solidFill>
                  </a:rPr>
                  <a:t>S</a:t>
                </a:r>
                <a:r>
                  <a:rPr lang="fr-FR" sz="2000" dirty="0" smtClean="0">
                    <a:solidFill>
                      <a:schemeClr val="tx1"/>
                    </a:solidFill>
                  </a:rPr>
                  <a:t>cratch junior</a:t>
                </a:r>
              </a:p>
              <a:p>
                <a:pPr algn="ctr"/>
                <a:endParaRPr lang="fr-FR" sz="2000" dirty="0">
                  <a:solidFill>
                    <a:schemeClr val="tx1"/>
                  </a:solidFill>
                </a:endParaRPr>
              </a:p>
              <a:p>
                <a:pPr algn="ctr"/>
                <a:endParaRPr lang="fr-FR" sz="2000" dirty="0" smtClean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2911">
            <a:off x="10150452" y="737434"/>
            <a:ext cx="1385060" cy="42686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429">
            <a:off x="4016626" y="575875"/>
            <a:ext cx="1511663" cy="42704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1117">
            <a:off x="768237" y="482710"/>
            <a:ext cx="955638" cy="808560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6376769" y="87985"/>
            <a:ext cx="5584874" cy="6639951"/>
            <a:chOff x="6376769" y="87985"/>
            <a:chExt cx="5584874" cy="6639951"/>
          </a:xfrm>
        </p:grpSpPr>
        <p:sp>
          <p:nvSpPr>
            <p:cNvPr id="21" name="Rectangle 20"/>
            <p:cNvSpPr/>
            <p:nvPr/>
          </p:nvSpPr>
          <p:spPr>
            <a:xfrm>
              <a:off x="6376769" y="87985"/>
              <a:ext cx="5584874" cy="6639951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>
                <a:solidFill>
                  <a:schemeClr val="tx1"/>
                </a:solidFill>
              </a:endParaRP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  <a:p>
              <a:pPr algn="ctr"/>
              <a:endParaRPr lang="fr-FR" dirty="0" smtClean="0">
                <a:solidFill>
                  <a:schemeClr val="tx1"/>
                </a:solidFill>
              </a:endParaRP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  <a:p>
              <a:pPr algn="ctr"/>
              <a:endParaRPr lang="fr-FR" dirty="0" smtClean="0">
                <a:solidFill>
                  <a:schemeClr val="tx1"/>
                </a:solidFill>
              </a:endParaRP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  <a:p>
              <a:pPr algn="ctr"/>
              <a:endParaRPr lang="fr-FR" sz="1400" dirty="0" smtClean="0">
                <a:solidFill>
                  <a:schemeClr val="tx1"/>
                </a:solidFill>
              </a:endParaRPr>
            </a:p>
            <a:p>
              <a:pPr algn="ctr"/>
              <a:endParaRPr lang="fr-FR" sz="1400" dirty="0">
                <a:solidFill>
                  <a:schemeClr val="tx1"/>
                </a:solidFill>
              </a:endParaRPr>
            </a:p>
            <a:p>
              <a:pPr lvl="1"/>
              <a:endParaRPr lang="fr-FR" sz="1400" i="1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Groupe 8"/>
            <p:cNvGrpSpPr/>
            <p:nvPr/>
          </p:nvGrpSpPr>
          <p:grpSpPr>
            <a:xfrm>
              <a:off x="6549278" y="228663"/>
              <a:ext cx="5181600" cy="6369084"/>
              <a:chOff x="6549278" y="228663"/>
              <a:chExt cx="5181600" cy="6369084"/>
            </a:xfrm>
          </p:grpSpPr>
          <p:grpSp>
            <p:nvGrpSpPr>
              <p:cNvPr id="28" name="Groupe 27"/>
              <p:cNvGrpSpPr/>
              <p:nvPr/>
            </p:nvGrpSpPr>
            <p:grpSpPr>
              <a:xfrm>
                <a:off x="6549278" y="228663"/>
                <a:ext cx="5181600" cy="6369084"/>
                <a:chOff x="6473484" y="214595"/>
                <a:chExt cx="5181600" cy="6369084"/>
              </a:xfrm>
            </p:grpSpPr>
            <p:sp>
              <p:nvSpPr>
                <p:cNvPr id="18" name="Rectangle à coins arrondis 17"/>
                <p:cNvSpPr/>
                <p:nvPr/>
              </p:nvSpPr>
              <p:spPr>
                <a:xfrm>
                  <a:off x="6473484" y="214595"/>
                  <a:ext cx="5181600" cy="1325563"/>
                </a:xfrm>
                <a:prstGeom prst="roundRect">
                  <a:avLst/>
                </a:prstGeom>
                <a:blipFill>
                  <a:blip r:embed="rId3"/>
                  <a:tile tx="0" ty="0" sx="100000" sy="100000" flip="none" algn="tl"/>
                </a:blip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5000" b="1" dirty="0" smtClean="0">
                      <a:ln w="12700">
                        <a:noFill/>
                      </a:ln>
                      <a:solidFill>
                        <a:schemeClr val="tx1"/>
                      </a:solidFill>
                    </a:rPr>
                    <a:t>Mission </a:t>
                  </a:r>
                </a:p>
                <a:p>
                  <a:pPr algn="ctr"/>
                  <a:r>
                    <a:rPr lang="fr-FR" sz="5000" b="1" dirty="0" smtClean="0">
                      <a:ln w="12700">
                        <a:noFill/>
                      </a:ln>
                      <a:solidFill>
                        <a:schemeClr val="tx1"/>
                      </a:solidFill>
                    </a:rPr>
                    <a:t>créative</a:t>
                  </a:r>
                  <a:endParaRPr lang="fr-FR" sz="5000" b="1" dirty="0">
                    <a:ln w="12700">
                      <a:noFill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ectangle à coins arrondis 18"/>
                <p:cNvSpPr/>
                <p:nvPr/>
              </p:nvSpPr>
              <p:spPr>
                <a:xfrm>
                  <a:off x="6473484" y="1853759"/>
                  <a:ext cx="5181600" cy="4729920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fr-FR" sz="2800" dirty="0">
                    <a:solidFill>
                      <a:schemeClr val="tx1"/>
                    </a:solidFill>
                  </a:endParaRPr>
                </a:p>
                <a:p>
                  <a:r>
                    <a:rPr lang="fr-FR" sz="2400" dirty="0" smtClean="0">
                      <a:solidFill>
                        <a:schemeClr val="tx1"/>
                      </a:solidFill>
                    </a:rPr>
                    <a:t>Écris le programme qui te permettra d’obtenir un aquarium virtuel.</a:t>
                  </a:r>
                </a:p>
                <a:p>
                  <a:endParaRPr lang="fr-FR" sz="2400" dirty="0" smtClean="0">
                    <a:solidFill>
                      <a:schemeClr val="tx1"/>
                    </a:solidFill>
                  </a:endParaRPr>
                </a:p>
                <a:p>
                  <a:endParaRPr lang="fr-FR" sz="2400" dirty="0" smtClean="0">
                    <a:solidFill>
                      <a:schemeClr val="tx1"/>
                    </a:solidFill>
                  </a:endParaRPr>
                </a:p>
                <a:p>
                  <a:endParaRPr lang="fr-FR" sz="2400" dirty="0">
                    <a:solidFill>
                      <a:schemeClr val="tx1"/>
                    </a:solidFill>
                  </a:endParaRPr>
                </a:p>
                <a:p>
                  <a:endParaRPr lang="fr-FR" sz="2400" dirty="0" smtClean="0">
                    <a:solidFill>
                      <a:schemeClr val="tx1"/>
                    </a:solidFill>
                  </a:endParaRPr>
                </a:p>
                <a:p>
                  <a:r>
                    <a:rPr lang="fr-FR" sz="2000" dirty="0" smtClean="0">
                      <a:solidFill>
                        <a:schemeClr val="tx1"/>
                      </a:solidFill>
                    </a:rPr>
                    <a:t>Les lutins sont des poissons qui se déplacent dans l’aquarium. Ils font demi-tour lorsqu’ils touchent le bord. L’application s’arrête lorsque l’utilisateur tape sur la barre espace.</a:t>
                  </a:r>
                </a:p>
                <a:p>
                  <a:endParaRPr lang="fr-FR" sz="2000" dirty="0" smtClean="0">
                    <a:solidFill>
                      <a:schemeClr val="tx1"/>
                    </a:solidFill>
                  </a:endParaRPr>
                </a:p>
                <a:p>
                  <a:r>
                    <a:rPr lang="fr-FR" sz="2000" dirty="0" smtClean="0">
                      <a:solidFill>
                        <a:schemeClr val="tx1"/>
                      </a:solidFill>
                    </a:rPr>
                    <a:t>Matériel</a:t>
                  </a:r>
                  <a:r>
                    <a:rPr lang="fr-FR" sz="2000" dirty="0">
                      <a:solidFill>
                        <a:schemeClr val="tx1"/>
                      </a:solidFill>
                    </a:rPr>
                    <a:t>: ordinateur, logiciel </a:t>
                  </a:r>
                  <a:r>
                    <a:rPr lang="fr-FR" sz="2000" dirty="0" smtClean="0">
                      <a:solidFill>
                        <a:schemeClr val="tx1"/>
                      </a:solidFill>
                    </a:rPr>
                    <a:t>Scratch</a:t>
                  </a:r>
                  <a:endParaRPr lang="fr-FR" sz="2000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fr-FR" sz="2000" dirty="0" smtClean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4" name="Image 23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132989">
                  <a:off x="6709957" y="366288"/>
                  <a:ext cx="866108" cy="614396"/>
                </a:xfrm>
                <a:prstGeom prst="rect">
                  <a:avLst/>
                </a:prstGeom>
              </p:spPr>
            </p:pic>
          </p:grpSp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78801" y="3105432"/>
                <a:ext cx="1522554" cy="1127355"/>
              </a:xfrm>
              <a:prstGeom prst="rect">
                <a:avLst/>
              </a:prstGeom>
            </p:spPr>
          </p:pic>
        </p:grpSp>
      </p:grp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2911">
            <a:off x="10233827" y="575966"/>
            <a:ext cx="1385060" cy="426861"/>
          </a:xfrm>
          <a:prstGeom prst="rect">
            <a:avLst/>
          </a:prstGeom>
        </p:spPr>
      </p:pic>
      <p:pic>
        <p:nvPicPr>
          <p:cNvPr id="17" name="Image 16"/>
          <p:cNvPicPr/>
          <p:nvPr/>
        </p:nvPicPr>
        <p:blipFill>
          <a:blip r:embed="rId9"/>
          <a:stretch>
            <a:fillRect/>
          </a:stretch>
        </p:blipFill>
        <p:spPr>
          <a:xfrm>
            <a:off x="2431700" y="3622244"/>
            <a:ext cx="1238963" cy="12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9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48" y="1033860"/>
            <a:ext cx="4009550" cy="5811075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5494279" y="1033860"/>
            <a:ext cx="4077269" cy="6001588"/>
            <a:chOff x="5559593" y="938604"/>
            <a:chExt cx="4077269" cy="6001588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9593" y="938604"/>
              <a:ext cx="4077269" cy="600158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590904" y="2085703"/>
              <a:ext cx="1463040" cy="3178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59593" y="4837611"/>
              <a:ext cx="1463040" cy="3178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à coins arrondis 11"/>
          <p:cNvSpPr/>
          <p:nvPr/>
        </p:nvSpPr>
        <p:spPr>
          <a:xfrm>
            <a:off x="443753" y="126151"/>
            <a:ext cx="11093823" cy="81245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ln w="12700">
                  <a:noFill/>
                </a:ln>
                <a:solidFill>
                  <a:schemeClr val="tx1"/>
                </a:solidFill>
              </a:rPr>
              <a:t>Mission: Oups, j’ai </a:t>
            </a:r>
            <a:r>
              <a:rPr lang="fr-FR" sz="4000" b="1" dirty="0" err="1" smtClean="0">
                <a:ln w="12700">
                  <a:noFill/>
                </a:ln>
                <a:solidFill>
                  <a:schemeClr val="tx1"/>
                </a:solidFill>
              </a:rPr>
              <a:t>bugué</a:t>
            </a:r>
            <a:r>
              <a:rPr lang="fr-FR" sz="4000" b="1" dirty="0" smtClean="0">
                <a:ln w="12700">
                  <a:noFill/>
                </a:ln>
                <a:solidFill>
                  <a:schemeClr val="tx1"/>
                </a:solidFill>
              </a:rPr>
              <a:t>…</a:t>
            </a:r>
            <a:r>
              <a:rPr lang="fr-FR" sz="4000" b="1" dirty="0" smtClean="0">
                <a:solidFill>
                  <a:schemeClr val="tx1"/>
                </a:solidFill>
              </a:rPr>
              <a:t>Solution </a:t>
            </a:r>
            <a:r>
              <a:rPr lang="fr-FR" sz="4000" b="1" dirty="0">
                <a:solidFill>
                  <a:schemeClr val="tx1"/>
                </a:solidFill>
              </a:rPr>
              <a:t>Labyrinthe 2</a:t>
            </a:r>
            <a:endParaRPr lang="fr-FR" sz="4400" b="1" dirty="0">
              <a:ln w="12700"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15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443753" y="126151"/>
            <a:ext cx="11093823" cy="81245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</a:rPr>
              <a:t>Solution, mission analyse Scratch</a:t>
            </a:r>
            <a:endParaRPr lang="fr-FR" sz="4400" b="1" dirty="0">
              <a:ln w="12700"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86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443753" y="126151"/>
            <a:ext cx="11093823" cy="81245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ln w="12700">
                  <a:noFill/>
                </a:ln>
                <a:solidFill>
                  <a:schemeClr val="tx1"/>
                </a:solidFill>
              </a:rPr>
              <a:t>Solution mission </a:t>
            </a:r>
            <a:r>
              <a:rPr lang="fr-FR" sz="4000" b="1" dirty="0" err="1" smtClean="0">
                <a:ln w="12700">
                  <a:noFill/>
                </a:ln>
                <a:solidFill>
                  <a:schemeClr val="tx1"/>
                </a:solidFill>
              </a:rPr>
              <a:t>Thymio</a:t>
            </a:r>
            <a:r>
              <a:rPr lang="fr-FR" sz="4000" b="1" dirty="0" smtClean="0">
                <a:ln w="12700">
                  <a:noFill/>
                </a:ln>
                <a:solidFill>
                  <a:schemeClr val="tx1"/>
                </a:solidFill>
              </a:rPr>
              <a:t> 2</a:t>
            </a:r>
            <a:endParaRPr lang="fr-FR" sz="4400" b="1" dirty="0">
              <a:ln w="12700"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255" y="1082566"/>
            <a:ext cx="2765577" cy="577543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626" y="1417226"/>
            <a:ext cx="3153215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5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5921" y="87927"/>
            <a:ext cx="5584874" cy="663995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400" dirty="0" smtClean="0">
              <a:solidFill>
                <a:schemeClr val="tx1"/>
              </a:solidFill>
            </a:endParaRPr>
          </a:p>
          <a:p>
            <a:pPr algn="ctr"/>
            <a:endParaRPr lang="fr-FR" sz="1400" dirty="0">
              <a:solidFill>
                <a:schemeClr val="tx1"/>
              </a:solidFill>
            </a:endParaRPr>
          </a:p>
          <a:p>
            <a:pPr lvl="1"/>
            <a:endParaRPr lang="fr-FR" sz="1400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459377" y="214595"/>
            <a:ext cx="5195668" cy="6369084"/>
            <a:chOff x="440787" y="228663"/>
            <a:chExt cx="5195668" cy="6369084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440787" y="228663"/>
              <a:ext cx="5181600" cy="1325563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400" b="1" dirty="0" smtClean="0">
                  <a:ln w="12700">
                    <a:noFill/>
                  </a:ln>
                  <a:solidFill>
                    <a:schemeClr val="tx1"/>
                  </a:solidFill>
                </a:rPr>
                <a:t>Mission</a:t>
              </a:r>
            </a:p>
            <a:p>
              <a:pPr algn="ctr"/>
              <a:r>
                <a:rPr lang="fr-FR" sz="4400" b="1" dirty="0" err="1" smtClean="0">
                  <a:ln w="12700">
                    <a:noFill/>
                  </a:ln>
                  <a:solidFill>
                    <a:schemeClr val="tx1"/>
                  </a:solidFill>
                </a:rPr>
                <a:t>Thymio</a:t>
              </a:r>
              <a:endParaRPr lang="fr-FR" sz="4400" b="1" dirty="0">
                <a:ln w="12700"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454855" y="1867827"/>
              <a:ext cx="5181600" cy="47299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800" dirty="0" smtClean="0">
                  <a:solidFill>
                    <a:schemeClr val="tx1"/>
                  </a:solidFill>
                </a:rPr>
                <a:t>1/ Analyser le comportement violet du robot </a:t>
              </a:r>
              <a:r>
                <a:rPr lang="fr-FR" sz="2800" dirty="0" err="1" smtClean="0">
                  <a:solidFill>
                    <a:schemeClr val="tx1"/>
                  </a:solidFill>
                </a:rPr>
                <a:t>Thymio</a:t>
              </a:r>
              <a:r>
                <a:rPr lang="fr-FR" sz="2800" dirty="0" smtClean="0">
                  <a:solidFill>
                    <a:schemeClr val="tx1"/>
                  </a:solidFill>
                </a:rPr>
                <a:t>.</a:t>
              </a:r>
            </a:p>
            <a:p>
              <a:endParaRPr lang="fr-FR" sz="2800" dirty="0">
                <a:solidFill>
                  <a:schemeClr val="tx1"/>
                </a:solidFill>
              </a:endParaRPr>
            </a:p>
            <a:p>
              <a:r>
                <a:rPr lang="fr-FR" sz="2800" dirty="0" smtClean="0">
                  <a:solidFill>
                    <a:schemeClr val="tx1"/>
                  </a:solidFill>
                </a:rPr>
                <a:t>2/ Créer un programme qui reproduit ce comportement en langage VPL.</a:t>
              </a:r>
            </a:p>
            <a:p>
              <a:endParaRPr lang="fr-FR" sz="2800" dirty="0">
                <a:solidFill>
                  <a:schemeClr val="tx1"/>
                </a:solidFill>
              </a:endParaRPr>
            </a:p>
            <a:p>
              <a:r>
                <a:rPr lang="fr-FR" sz="2000" dirty="0">
                  <a:solidFill>
                    <a:schemeClr val="tx1"/>
                  </a:solidFill>
                </a:rPr>
                <a:t>Matériel: 1 robot, 1 </a:t>
              </a:r>
              <a:r>
                <a:rPr lang="fr-FR" sz="2000" dirty="0" smtClean="0">
                  <a:solidFill>
                    <a:schemeClr val="tx1"/>
                  </a:solidFill>
                </a:rPr>
                <a:t>ordinateur, </a:t>
              </a:r>
              <a:r>
                <a:rPr lang="fr-FR" sz="2000" dirty="0" smtClean="0">
                  <a:solidFill>
                    <a:schemeClr val="tx1"/>
                  </a:solidFill>
                </a:rPr>
                <a:t>1 fiche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32989">
              <a:off x="617615" y="392753"/>
              <a:ext cx="866108" cy="614396"/>
            </a:xfrm>
            <a:prstGeom prst="rect">
              <a:avLst/>
            </a:prstGeom>
          </p:spPr>
        </p:pic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029">
            <a:off x="4261512" y="530941"/>
            <a:ext cx="1024872" cy="692871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6296082" y="87927"/>
            <a:ext cx="5584874" cy="6639951"/>
            <a:chOff x="6296082" y="87927"/>
            <a:chExt cx="5584874" cy="6639951"/>
          </a:xfrm>
        </p:grpSpPr>
        <p:sp>
          <p:nvSpPr>
            <p:cNvPr id="14" name="Rectangle 13"/>
            <p:cNvSpPr/>
            <p:nvPr/>
          </p:nvSpPr>
          <p:spPr>
            <a:xfrm>
              <a:off x="6296082" y="87927"/>
              <a:ext cx="5584874" cy="6639951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>
                <a:solidFill>
                  <a:schemeClr val="tx1"/>
                </a:solidFill>
              </a:endParaRP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  <a:p>
              <a:pPr algn="ctr"/>
              <a:endParaRPr lang="fr-FR" dirty="0" smtClean="0">
                <a:solidFill>
                  <a:schemeClr val="tx1"/>
                </a:solidFill>
              </a:endParaRP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  <a:p>
              <a:pPr algn="ctr"/>
              <a:endParaRPr lang="fr-FR" dirty="0" smtClean="0">
                <a:solidFill>
                  <a:schemeClr val="tx1"/>
                </a:solidFill>
              </a:endParaRP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  <a:p>
              <a:pPr algn="ctr"/>
              <a:endParaRPr lang="fr-FR" sz="1400" dirty="0" smtClean="0">
                <a:solidFill>
                  <a:schemeClr val="tx1"/>
                </a:solidFill>
              </a:endParaRPr>
            </a:p>
            <a:p>
              <a:pPr algn="ctr"/>
              <a:endParaRPr lang="fr-FR" sz="1400" dirty="0">
                <a:solidFill>
                  <a:schemeClr val="tx1"/>
                </a:solidFill>
              </a:endParaRPr>
            </a:p>
            <a:p>
              <a:pPr lvl="1"/>
              <a:endParaRPr lang="fr-FR" sz="1400" i="1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6699356" y="214595"/>
              <a:ext cx="5181600" cy="6212137"/>
              <a:chOff x="6614232" y="171597"/>
              <a:chExt cx="5181600" cy="6212137"/>
            </a:xfrm>
          </p:grpSpPr>
          <p:grpSp>
            <p:nvGrpSpPr>
              <p:cNvPr id="28" name="Groupe 27"/>
              <p:cNvGrpSpPr/>
              <p:nvPr/>
            </p:nvGrpSpPr>
            <p:grpSpPr>
              <a:xfrm>
                <a:off x="6614232" y="171597"/>
                <a:ext cx="5181600" cy="6212137"/>
                <a:chOff x="7409464" y="371249"/>
                <a:chExt cx="5181600" cy="6212137"/>
              </a:xfrm>
            </p:grpSpPr>
            <p:sp>
              <p:nvSpPr>
                <p:cNvPr id="18" name="Rectangle à coins arrondis 17"/>
                <p:cNvSpPr/>
                <p:nvPr/>
              </p:nvSpPr>
              <p:spPr>
                <a:xfrm>
                  <a:off x="7409464" y="371249"/>
                  <a:ext cx="5181600" cy="1325563"/>
                </a:xfrm>
                <a:prstGeom prst="roundRect">
                  <a:avLst/>
                </a:prstGeom>
                <a:blipFill>
                  <a:blip r:embed="rId3"/>
                  <a:tile tx="0" ty="0" sx="100000" sy="100000" flip="none" algn="tl"/>
                </a:blip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5000" b="1" dirty="0" smtClean="0">
                      <a:ln w="12700">
                        <a:noFill/>
                      </a:ln>
                      <a:solidFill>
                        <a:schemeClr val="tx1"/>
                      </a:solidFill>
                    </a:rPr>
                    <a:t>Mission </a:t>
                  </a:r>
                </a:p>
                <a:p>
                  <a:pPr algn="ctr"/>
                  <a:r>
                    <a:rPr lang="fr-FR" sz="5000" b="1" dirty="0" smtClean="0">
                      <a:ln w="12700">
                        <a:noFill/>
                      </a:ln>
                      <a:solidFill>
                        <a:schemeClr val="tx1"/>
                      </a:solidFill>
                    </a:rPr>
                    <a:t>analyse </a:t>
                  </a:r>
                  <a:endParaRPr lang="fr-FR" sz="5000" b="1" dirty="0">
                    <a:ln w="12700">
                      <a:noFill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ectangle à coins arrondis 18"/>
                <p:cNvSpPr/>
                <p:nvPr/>
              </p:nvSpPr>
              <p:spPr>
                <a:xfrm>
                  <a:off x="7409464" y="1853466"/>
                  <a:ext cx="5181600" cy="4729920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sz="2800" dirty="0" smtClean="0">
                      <a:solidFill>
                        <a:schemeClr val="tx1"/>
                      </a:solidFill>
                    </a:rPr>
                    <a:t>1/ Réaliser les exercices de la fiche. </a:t>
                  </a:r>
                </a:p>
                <a:p>
                  <a:endParaRPr lang="fr-FR" sz="2800" dirty="0" smtClean="0">
                    <a:solidFill>
                      <a:schemeClr val="tx1"/>
                    </a:solidFill>
                  </a:endParaRPr>
                </a:p>
                <a:p>
                  <a:r>
                    <a:rPr lang="fr-FR" sz="2800" dirty="0" smtClean="0">
                      <a:solidFill>
                        <a:schemeClr val="tx1"/>
                      </a:solidFill>
                    </a:rPr>
                    <a:t>2/ Valider les réponses en programmant dans Scratch.</a:t>
                  </a:r>
                </a:p>
                <a:p>
                  <a:endParaRPr lang="fr-FR" sz="2800" dirty="0">
                    <a:solidFill>
                      <a:schemeClr val="tx1"/>
                    </a:solidFill>
                  </a:endParaRPr>
                </a:p>
                <a:p>
                  <a:r>
                    <a:rPr lang="fr-FR" sz="2000" dirty="0">
                      <a:solidFill>
                        <a:schemeClr val="tx1"/>
                      </a:solidFill>
                    </a:rPr>
                    <a:t>Matériel: </a:t>
                  </a:r>
                  <a:r>
                    <a:rPr lang="fr-FR" sz="2000" dirty="0" smtClean="0">
                      <a:solidFill>
                        <a:schemeClr val="tx1"/>
                      </a:solidFill>
                    </a:rPr>
                    <a:t>1 ordinateur</a:t>
                  </a:r>
                  <a:r>
                    <a:rPr lang="fr-FR" sz="2000" dirty="0">
                      <a:solidFill>
                        <a:schemeClr val="tx1"/>
                      </a:solidFill>
                    </a:rPr>
                    <a:t>, logiciel </a:t>
                  </a:r>
                  <a:r>
                    <a:rPr lang="fr-FR" sz="2000" dirty="0" smtClean="0">
                      <a:solidFill>
                        <a:schemeClr val="tx1"/>
                      </a:solidFill>
                    </a:rPr>
                    <a:t>Scratch ou scratch en ligne, fiche exercices</a:t>
                  </a:r>
                  <a:endParaRPr lang="fr-FR" sz="20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4" name="Image 2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132989">
                  <a:off x="7749564" y="578338"/>
                  <a:ext cx="866108" cy="614396"/>
                </a:xfrm>
                <a:prstGeom prst="rect">
                  <a:avLst/>
                </a:prstGeom>
              </p:spPr>
            </p:pic>
          </p:grpSp>
          <p:pic>
            <p:nvPicPr>
              <p:cNvPr id="21" name="Image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32911">
                <a:off x="10262993" y="478534"/>
                <a:ext cx="1385060" cy="42686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286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6291221" y="98474"/>
            <a:ext cx="5584874" cy="6639951"/>
            <a:chOff x="6291221" y="98474"/>
            <a:chExt cx="5584874" cy="6639951"/>
          </a:xfrm>
        </p:grpSpPr>
        <p:sp>
          <p:nvSpPr>
            <p:cNvPr id="17" name="Rectangle 16"/>
            <p:cNvSpPr/>
            <p:nvPr/>
          </p:nvSpPr>
          <p:spPr>
            <a:xfrm>
              <a:off x="6291221" y="98474"/>
              <a:ext cx="5584874" cy="6639951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à coins arrondis 17"/>
            <p:cNvSpPr/>
            <p:nvPr/>
          </p:nvSpPr>
          <p:spPr>
            <a:xfrm>
              <a:off x="6473484" y="228663"/>
              <a:ext cx="5181600" cy="1325563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400" b="1" dirty="0" smtClean="0">
                  <a:ln w="12700">
                    <a:noFill/>
                  </a:ln>
                  <a:solidFill>
                    <a:schemeClr val="tx1"/>
                  </a:solidFill>
                </a:rPr>
                <a:t>Mission</a:t>
              </a:r>
            </a:p>
            <a:p>
              <a:pPr algn="ctr"/>
              <a:r>
                <a:rPr lang="fr-FR" sz="4400" b="1" dirty="0" smtClean="0">
                  <a:ln w="12700">
                    <a:noFill/>
                  </a:ln>
                  <a:solidFill>
                    <a:schemeClr val="tx1"/>
                  </a:solidFill>
                </a:rPr>
                <a:t>Oups, j’ai </a:t>
              </a:r>
              <a:r>
                <a:rPr lang="fr-FR" sz="4400" b="1" dirty="0" err="1" smtClean="0">
                  <a:ln w="12700">
                    <a:noFill/>
                  </a:ln>
                  <a:solidFill>
                    <a:schemeClr val="tx1"/>
                  </a:solidFill>
                </a:rPr>
                <a:t>bugué</a:t>
              </a:r>
              <a:endParaRPr lang="fr-FR" sz="4400" b="1" dirty="0">
                <a:ln w="12700"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Rectangle à coins arrondis 18"/>
            <p:cNvSpPr/>
            <p:nvPr/>
          </p:nvSpPr>
          <p:spPr>
            <a:xfrm>
              <a:off x="6473484" y="1867827"/>
              <a:ext cx="5181600" cy="472992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dirty="0" smtClean="0">
                  <a:solidFill>
                    <a:schemeClr val="tx1"/>
                  </a:solidFill>
                </a:rPr>
                <a:t>Les labyrinthes</a:t>
              </a:r>
            </a:p>
            <a:p>
              <a:r>
                <a:rPr lang="fr-FR" sz="2800" dirty="0" smtClean="0">
                  <a:solidFill>
                    <a:schemeClr val="tx1"/>
                  </a:solidFill>
                </a:rPr>
                <a:t>Dans </a:t>
              </a:r>
              <a:r>
                <a:rPr lang="fr-FR" sz="2800" dirty="0">
                  <a:solidFill>
                    <a:schemeClr val="tx1"/>
                  </a:solidFill>
                </a:rPr>
                <a:t>les 2</a:t>
              </a:r>
              <a:r>
                <a:rPr lang="fr-FR" sz="2800" dirty="0" smtClean="0">
                  <a:solidFill>
                    <a:schemeClr val="tx1"/>
                  </a:solidFill>
                </a:rPr>
                <a:t> </a:t>
              </a:r>
              <a:r>
                <a:rPr lang="fr-FR" sz="2800" dirty="0">
                  <a:solidFill>
                    <a:schemeClr val="tx1"/>
                  </a:solidFill>
                </a:rPr>
                <a:t>situations suivantes, </a:t>
              </a:r>
              <a:r>
                <a:rPr lang="fr-FR" sz="2800" dirty="0" smtClean="0">
                  <a:solidFill>
                    <a:schemeClr val="tx1"/>
                  </a:solidFill>
                </a:rPr>
                <a:t>le personnage n'arrive </a:t>
              </a:r>
              <a:r>
                <a:rPr lang="fr-FR" sz="2800" dirty="0">
                  <a:solidFill>
                    <a:schemeClr val="tx1"/>
                  </a:solidFill>
                </a:rPr>
                <a:t>pas au bon endroit à l'issue de </a:t>
              </a:r>
              <a:r>
                <a:rPr lang="fr-FR" sz="2800" dirty="0" smtClean="0">
                  <a:solidFill>
                    <a:schemeClr val="tx1"/>
                  </a:solidFill>
                </a:rPr>
                <a:t>son déplacement</a:t>
              </a:r>
              <a:r>
                <a:rPr lang="fr-FR" sz="2800" dirty="0">
                  <a:solidFill>
                    <a:schemeClr val="tx1"/>
                  </a:solidFill>
                </a:rPr>
                <a:t>.</a:t>
              </a:r>
            </a:p>
            <a:p>
              <a:r>
                <a:rPr lang="fr-FR" sz="2800" dirty="0">
                  <a:solidFill>
                    <a:schemeClr val="tx1"/>
                  </a:solidFill>
                </a:rPr>
                <a:t>Arriverez-vous à trouver ce qui </a:t>
              </a:r>
              <a:r>
                <a:rPr lang="fr-FR" sz="2800" dirty="0" smtClean="0">
                  <a:solidFill>
                    <a:schemeClr val="tx1"/>
                  </a:solidFill>
                </a:rPr>
                <a:t>lui </a:t>
              </a:r>
              <a:r>
                <a:rPr lang="fr-FR" sz="2800" dirty="0">
                  <a:solidFill>
                    <a:schemeClr val="tx1"/>
                  </a:solidFill>
                </a:rPr>
                <a:t>pose problème </a:t>
              </a:r>
              <a:r>
                <a:rPr lang="fr-FR" sz="2800" dirty="0" smtClean="0">
                  <a:solidFill>
                    <a:schemeClr val="tx1"/>
                  </a:solidFill>
                </a:rPr>
                <a:t>?</a:t>
              </a:r>
            </a:p>
            <a:p>
              <a:endParaRPr lang="fr-FR" sz="1200" dirty="0">
                <a:solidFill>
                  <a:schemeClr val="tx1"/>
                </a:solidFill>
              </a:endParaRPr>
            </a:p>
            <a:p>
              <a:r>
                <a:rPr lang="fr-FR" sz="2000" dirty="0" smtClean="0">
                  <a:solidFill>
                    <a:schemeClr val="tx1"/>
                  </a:solidFill>
                </a:rPr>
                <a:t>Importer le fichier à déboguer dans Scratch et corriger le programme.</a:t>
              </a:r>
            </a:p>
            <a:p>
              <a:r>
                <a:rPr lang="fr-FR" sz="2000" dirty="0">
                  <a:solidFill>
                    <a:schemeClr val="tx1"/>
                  </a:solidFill>
                </a:rPr>
                <a:t>Matériel: ordinateur, logiciel </a:t>
              </a:r>
              <a:r>
                <a:rPr lang="fr-FR" sz="2000" dirty="0" smtClean="0">
                  <a:solidFill>
                    <a:schemeClr val="tx1"/>
                  </a:solidFill>
                </a:rPr>
                <a:t>Scratch</a:t>
              </a:r>
              <a:r>
                <a:rPr lang="fr-FR" sz="2000" dirty="0">
                  <a:solidFill>
                    <a:schemeClr val="tx1"/>
                  </a:solidFill>
                </a:rPr>
                <a:t> </a:t>
              </a:r>
              <a:r>
                <a:rPr lang="fr-FR" sz="2000" dirty="0" smtClean="0">
                  <a:solidFill>
                    <a:schemeClr val="tx1"/>
                  </a:solidFill>
                </a:rPr>
                <a:t>ou Scratch en ligne</a:t>
              </a:r>
              <a:endParaRPr lang="fr-FR" sz="2000" dirty="0">
                <a:solidFill>
                  <a:schemeClr val="tx1"/>
                </a:solidFill>
              </a:endParaRP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2989">
            <a:off x="6685248" y="380356"/>
            <a:ext cx="866108" cy="61439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2911">
            <a:off x="10197504" y="438531"/>
            <a:ext cx="1155593" cy="35614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29340" y="98474"/>
            <a:ext cx="5584874" cy="663995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400" dirty="0" smtClean="0">
              <a:solidFill>
                <a:schemeClr val="tx1"/>
              </a:solidFill>
            </a:endParaRPr>
          </a:p>
          <a:p>
            <a:pPr algn="ctr"/>
            <a:endParaRPr lang="fr-FR" sz="1400" dirty="0">
              <a:solidFill>
                <a:schemeClr val="tx1"/>
              </a:solidFill>
            </a:endParaRPr>
          </a:p>
          <a:p>
            <a:pPr lvl="1"/>
            <a:endParaRPr lang="fr-FR" sz="1400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/>
            <a:r>
              <a:rPr lang="fr-FR" sz="14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Un </a:t>
            </a:r>
            <a:r>
              <a:rPr lang="fr-FR" sz="1400" i="1" dirty="0">
                <a:solidFill>
                  <a:schemeClr val="tx1"/>
                </a:solidFill>
                <a:latin typeface="Arial" panose="020B0604020202020204" pitchFamily="34" charset="0"/>
              </a:rPr>
              <a:t>ordinateur représente n'importe quelle information </a:t>
            </a:r>
            <a:endParaRPr lang="fr-FR" sz="1400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/>
            <a:r>
              <a:rPr lang="fr-FR" sz="14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par </a:t>
            </a:r>
            <a:r>
              <a:rPr lang="fr-FR" sz="1400" i="1" dirty="0">
                <a:solidFill>
                  <a:schemeClr val="tx1"/>
                </a:solidFill>
                <a:latin typeface="Arial" panose="020B0604020202020204" pitchFamily="34" charset="0"/>
              </a:rPr>
              <a:t>un code qui n'utilise que 2 symboles, 0 et 1, appelés bits : c'est le code binaire</a:t>
            </a:r>
            <a:r>
              <a:rPr lang="fr-FR" sz="14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r>
              <a:rPr lang="fr-FR" sz="1400" i="1" dirty="0">
                <a:solidFill>
                  <a:schemeClr val="tx1"/>
                </a:solidFill>
              </a:rPr>
              <a:t/>
            </a:r>
            <a:br>
              <a:rPr lang="fr-FR" sz="1400" i="1" dirty="0">
                <a:solidFill>
                  <a:schemeClr val="tx1"/>
                </a:solidFill>
              </a:rPr>
            </a:br>
            <a:r>
              <a:rPr lang="fr-FR" sz="1400" i="1" dirty="0">
                <a:solidFill>
                  <a:schemeClr val="tx1"/>
                </a:solidFill>
                <a:latin typeface="Arial" panose="020B0604020202020204" pitchFamily="34" charset="0"/>
              </a:rPr>
              <a:t>Plus on juxtapose de bits, plus on peut représenter </a:t>
            </a:r>
            <a:endParaRPr lang="fr-FR" sz="1400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/>
            <a:r>
              <a:rPr lang="fr-FR" sz="14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d’éléments </a:t>
            </a:r>
            <a:r>
              <a:rPr lang="fr-FR" sz="1400" i="1" dirty="0">
                <a:solidFill>
                  <a:schemeClr val="tx1"/>
                </a:solidFill>
                <a:latin typeface="Arial" panose="020B0604020202020204" pitchFamily="34" charset="0"/>
              </a:rPr>
              <a:t>différents.</a:t>
            </a:r>
            <a:endParaRPr lang="fr-FR" sz="1400" i="1" dirty="0">
              <a:solidFill>
                <a:schemeClr val="tx1"/>
              </a:solidFill>
            </a:endParaRPr>
          </a:p>
          <a:p>
            <a:pPr lvl="1"/>
            <a:endParaRPr lang="fr-FR" sz="1000" dirty="0" smtClean="0">
              <a:solidFill>
                <a:schemeClr val="tx1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1/ Lire et exécuter ce programme codé uniquement avec 2 bits: 0 ou 1</a:t>
            </a:r>
          </a:p>
          <a:p>
            <a:pPr lvl="1"/>
            <a:r>
              <a:rPr lang="fr-FR" sz="1600" dirty="0">
                <a:solidFill>
                  <a:schemeClr val="tx1"/>
                </a:solidFill>
              </a:rPr>
              <a:t>00101111 00101001 00101001 00101001 00101001 11101111</a:t>
            </a:r>
          </a:p>
          <a:p>
            <a:pPr lvl="1"/>
            <a:endParaRPr lang="fr-FR" sz="1200" dirty="0" smtClean="0">
              <a:solidFill>
                <a:schemeClr val="tx1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2/ Noir/ blanc; oui/non, sont des listes qui peuvent être codées entièrement avec 1 bit: 0 ou 1.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Citer </a:t>
            </a:r>
            <a:r>
              <a:rPr lang="fr-FR" dirty="0">
                <a:solidFill>
                  <a:schemeClr val="tx1"/>
                </a:solidFill>
              </a:rPr>
              <a:t>une liste qui peut être entièrement </a:t>
            </a:r>
            <a:r>
              <a:rPr lang="fr-FR" dirty="0" smtClean="0">
                <a:solidFill>
                  <a:schemeClr val="tx1"/>
                </a:solidFill>
              </a:rPr>
              <a:t>codée </a:t>
            </a:r>
            <a:endParaRPr lang="fr-FR" dirty="0">
              <a:solidFill>
                <a:schemeClr val="tx1"/>
              </a:solidFill>
            </a:endParaRPr>
          </a:p>
          <a:p>
            <a:pPr lvl="1"/>
            <a:r>
              <a:rPr lang="fr-FR" dirty="0">
                <a:solidFill>
                  <a:schemeClr val="tx1"/>
                </a:solidFill>
              </a:rPr>
              <a:t>avec </a:t>
            </a:r>
            <a:r>
              <a:rPr lang="fr-FR" dirty="0" smtClean="0">
                <a:solidFill>
                  <a:schemeClr val="tx1"/>
                </a:solidFill>
              </a:rPr>
              <a:t>2 bits et codez-là.</a:t>
            </a:r>
          </a:p>
          <a:p>
            <a:pPr lvl="1"/>
            <a:endParaRPr lang="fr-FR" sz="1200" dirty="0" smtClean="0">
              <a:solidFill>
                <a:schemeClr val="tx1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3/ Citer </a:t>
            </a:r>
            <a:r>
              <a:rPr lang="fr-FR" dirty="0">
                <a:solidFill>
                  <a:schemeClr val="tx1"/>
                </a:solidFill>
              </a:rPr>
              <a:t>une liste qui peut être entièrement </a:t>
            </a:r>
            <a:r>
              <a:rPr lang="fr-FR" dirty="0" smtClean="0">
                <a:solidFill>
                  <a:schemeClr val="tx1"/>
                </a:solidFill>
              </a:rPr>
              <a:t>codée </a:t>
            </a:r>
            <a:endParaRPr lang="fr-FR" dirty="0">
              <a:solidFill>
                <a:schemeClr val="tx1"/>
              </a:solidFill>
            </a:endParaRPr>
          </a:p>
          <a:p>
            <a:pPr lvl="1"/>
            <a:r>
              <a:rPr lang="fr-FR" dirty="0">
                <a:solidFill>
                  <a:schemeClr val="tx1"/>
                </a:solidFill>
              </a:rPr>
              <a:t>avec </a:t>
            </a:r>
            <a:r>
              <a:rPr lang="fr-FR" dirty="0" smtClean="0">
                <a:solidFill>
                  <a:schemeClr val="tx1"/>
                </a:solidFill>
              </a:rPr>
              <a:t>3 bits et codez-là.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		</a:t>
            </a:r>
            <a:r>
              <a:rPr lang="fr-FR" sz="1200" dirty="0" smtClean="0">
                <a:solidFill>
                  <a:schemeClr val="tx1"/>
                </a:solidFill>
              </a:rPr>
              <a:t>Matériel</a:t>
            </a:r>
            <a:r>
              <a:rPr lang="fr-FR" sz="1200" dirty="0">
                <a:solidFill>
                  <a:schemeClr val="tx1"/>
                </a:solidFill>
              </a:rPr>
              <a:t>: Fiche </a:t>
            </a:r>
            <a:r>
              <a:rPr lang="fr-FR" sz="1200" dirty="0" smtClean="0">
                <a:solidFill>
                  <a:schemeClr val="tx1"/>
                </a:solidFill>
              </a:rPr>
              <a:t>réponse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716909" y="228663"/>
            <a:ext cx="5181600" cy="132556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00" b="1" dirty="0" smtClean="0">
                <a:ln w="12700">
                  <a:noFill/>
                </a:ln>
                <a:solidFill>
                  <a:schemeClr val="tx1"/>
                </a:solidFill>
              </a:rPr>
              <a:t>Mission</a:t>
            </a:r>
          </a:p>
          <a:p>
            <a:pPr algn="ctr"/>
            <a:r>
              <a:rPr lang="fr-FR" sz="5000" b="1" dirty="0" smtClean="0">
                <a:ln w="12700">
                  <a:noFill/>
                </a:ln>
                <a:solidFill>
                  <a:schemeClr val="tx1"/>
                </a:solidFill>
              </a:rPr>
              <a:t>Pixel Art</a:t>
            </a:r>
            <a:endParaRPr lang="fr-FR" sz="5000" b="1" dirty="0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716909" y="1867827"/>
            <a:ext cx="5181600" cy="472992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16" y="228662"/>
            <a:ext cx="718028" cy="1039678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48875">
            <a:off x="4421238" y="765576"/>
            <a:ext cx="1324526" cy="25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4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3218" y="98474"/>
            <a:ext cx="5584874" cy="663995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TT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40787" y="1867827"/>
            <a:ext cx="5181600" cy="472992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4266" y="2356302"/>
            <a:ext cx="48027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A la fin de sa journée, un crêpier dispose d’une pile de crêpes désordonnée</a:t>
            </a:r>
            <a:r>
              <a:rPr lang="fr-FR" sz="2000" dirty="0" smtClean="0"/>
              <a:t>. Le </a:t>
            </a:r>
            <a:r>
              <a:rPr lang="fr-FR" sz="2000" dirty="0"/>
              <a:t>crêpier étant un </a:t>
            </a:r>
            <a:r>
              <a:rPr lang="fr-FR" sz="2000" dirty="0" smtClean="0"/>
              <a:t>peu psychorigide, </a:t>
            </a:r>
            <a:r>
              <a:rPr lang="fr-FR" sz="2000" dirty="0"/>
              <a:t>il décide de ranger sa pile de crêpes, de la plus grande (en bas</a:t>
            </a:r>
            <a:r>
              <a:rPr lang="fr-FR" sz="2000" dirty="0" smtClean="0"/>
              <a:t>) à </a:t>
            </a:r>
            <a:r>
              <a:rPr lang="fr-FR" sz="2000" dirty="0"/>
              <a:t>la plus petite (en haut), avec le coté brûlé caché.</a:t>
            </a:r>
          </a:p>
        </p:txBody>
      </p:sp>
      <p:sp>
        <p:nvSpPr>
          <p:cNvPr id="3" name="Rectangle 2"/>
          <p:cNvSpPr/>
          <p:nvPr/>
        </p:nvSpPr>
        <p:spPr>
          <a:xfrm>
            <a:off x="630198" y="4452094"/>
            <a:ext cx="48027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Pour cette tâche, le crêpier peut faire une seule action : glisser sa spatule entre deux crêpes </a:t>
            </a:r>
            <a:r>
              <a:rPr lang="fr-FR" sz="2000" dirty="0" smtClean="0"/>
              <a:t>et retourner </a:t>
            </a:r>
            <a:r>
              <a:rPr lang="fr-FR" sz="2000" dirty="0"/>
              <a:t>le haut de la pile. </a:t>
            </a:r>
            <a:r>
              <a:rPr lang="fr-FR" sz="2000" dirty="0" smtClean="0"/>
              <a:t>Écrire l’algorithme permettant de résoudre le problème du crêpier.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440787" y="0"/>
            <a:ext cx="5181600" cy="1554226"/>
            <a:chOff x="440787" y="0"/>
            <a:chExt cx="5181600" cy="1554226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440787" y="228663"/>
              <a:ext cx="5181600" cy="1325563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400" b="1" dirty="0" smtClean="0">
                  <a:ln w="12700">
                    <a:noFill/>
                  </a:ln>
                  <a:solidFill>
                    <a:schemeClr val="tx1"/>
                  </a:solidFill>
                </a:rPr>
                <a:t>Mission</a:t>
              </a:r>
            </a:p>
            <a:p>
              <a:pPr algn="ctr"/>
              <a:r>
                <a:rPr lang="fr-FR" sz="4400" b="1" dirty="0" smtClean="0">
                  <a:ln w="12700">
                    <a:noFill/>
                  </a:ln>
                  <a:solidFill>
                    <a:schemeClr val="tx1"/>
                  </a:solidFill>
                </a:rPr>
                <a:t>Crêpier psychorigide</a:t>
              </a:r>
              <a:endParaRPr lang="fr-FR" sz="4400" b="1" dirty="0">
                <a:ln w="12700"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528" y="289216"/>
              <a:ext cx="726447" cy="726447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475" y="0"/>
              <a:ext cx="718028" cy="1039678"/>
            </a:xfrm>
            <a:prstGeom prst="rect">
              <a:avLst/>
            </a:prstGeom>
          </p:spPr>
        </p:pic>
      </p:grpSp>
      <p:grpSp>
        <p:nvGrpSpPr>
          <p:cNvPr id="5" name="Groupe 4"/>
          <p:cNvGrpSpPr/>
          <p:nvPr/>
        </p:nvGrpSpPr>
        <p:grpSpPr>
          <a:xfrm>
            <a:off x="6285915" y="98474"/>
            <a:ext cx="5584874" cy="6639951"/>
            <a:chOff x="6285915" y="98474"/>
            <a:chExt cx="5584874" cy="6639951"/>
          </a:xfrm>
        </p:grpSpPr>
        <p:grpSp>
          <p:nvGrpSpPr>
            <p:cNvPr id="8" name="Groupe 7"/>
            <p:cNvGrpSpPr/>
            <p:nvPr/>
          </p:nvGrpSpPr>
          <p:grpSpPr>
            <a:xfrm>
              <a:off x="6285915" y="98474"/>
              <a:ext cx="5584874" cy="6639951"/>
              <a:chOff x="6285915" y="98474"/>
              <a:chExt cx="5584874" cy="6639951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285915" y="98474"/>
                <a:ext cx="5584874" cy="6639951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  <a:p>
                <a:pPr algn="ctr"/>
                <a:endParaRPr lang="fr-FR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  <a:p>
                <a:pPr algn="ctr"/>
                <a:endParaRPr lang="fr-FR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  <a:p>
                <a:pPr algn="ctr"/>
                <a:endParaRPr lang="fr-FR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fr-FR" sz="1400" dirty="0">
                  <a:solidFill>
                    <a:schemeClr val="tx1"/>
                  </a:solidFill>
                </a:endParaRPr>
              </a:p>
              <a:p>
                <a:pPr lvl="1"/>
                <a:endParaRPr lang="fr-FR" sz="1400" i="1" dirty="0" smtClean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lvl="1"/>
                <a:r>
                  <a:rPr lang="fr-FR" sz="1400" i="1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Un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ordinateur représente n'importe quelle information </a:t>
                </a:r>
                <a:endParaRPr lang="fr-FR" sz="1400" i="1" dirty="0" smtClean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lvl="1"/>
                <a:r>
                  <a:rPr lang="fr-FR" sz="1400" i="1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par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un code qui n'utilise que 2 symboles, 0 et 1, appelés bits : c'est le code binaire</a:t>
                </a:r>
                <a:r>
                  <a:rPr lang="fr-FR" sz="1400" i="1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.</a:t>
                </a:r>
                <a:r>
                  <a:rPr lang="fr-FR" sz="1400" i="1" dirty="0">
                    <a:solidFill>
                      <a:schemeClr val="tx1"/>
                    </a:solidFill>
                  </a:rPr>
                  <a:t/>
                </a:r>
                <a:br>
                  <a:rPr lang="fr-FR" sz="1400" i="1" dirty="0">
                    <a:solidFill>
                      <a:schemeClr val="tx1"/>
                    </a:solidFill>
                  </a:rPr>
                </a:b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Plus on juxtapose de bits, plus on peut représenter </a:t>
                </a:r>
                <a:endParaRPr lang="fr-FR" sz="1400" i="1" dirty="0" smtClean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lvl="1"/>
                <a:r>
                  <a:rPr lang="fr-FR" sz="1400" i="1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d’éléments </a:t>
                </a:r>
                <a:r>
                  <a:rPr lang="fr-FR" sz="1400" i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différents.</a:t>
                </a:r>
                <a:endParaRPr lang="fr-FR" sz="1400" i="1" dirty="0">
                  <a:solidFill>
                    <a:schemeClr val="tx1"/>
                  </a:solidFill>
                </a:endParaRPr>
              </a:p>
              <a:p>
                <a:pPr lvl="1"/>
                <a:endParaRPr lang="fr-FR" sz="10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fr-FR" dirty="0" smtClean="0">
                    <a:solidFill>
                      <a:schemeClr val="tx1"/>
                    </a:solidFill>
                  </a:rPr>
                  <a:t>1/ Lire et exécuter ce programme codé uniquement avec 2 bits: 0 ou 1</a:t>
                </a:r>
              </a:p>
              <a:p>
                <a:pPr lvl="1"/>
                <a:r>
                  <a:rPr lang="fr-FR" sz="1600" dirty="0">
                    <a:solidFill>
                      <a:schemeClr val="tx1"/>
                    </a:solidFill>
                  </a:rPr>
                  <a:t>00101111 00101001 00101001 00101001 00101001 11101111</a:t>
                </a:r>
              </a:p>
              <a:p>
                <a:pPr lvl="1"/>
                <a:endParaRPr lang="fr-FR" sz="12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fr-FR" dirty="0" smtClean="0">
                    <a:solidFill>
                      <a:schemeClr val="tx1"/>
                    </a:solidFill>
                  </a:rPr>
                  <a:t>2/ Noir/ blanc; oui/non, sont des listes qui peuvent être codées entièrement avec 1 bit: 0 ou 1.</a:t>
                </a:r>
              </a:p>
              <a:p>
                <a:pPr lvl="1"/>
                <a:r>
                  <a:rPr lang="fr-FR" dirty="0" smtClean="0">
                    <a:solidFill>
                      <a:schemeClr val="tx1"/>
                    </a:solidFill>
                  </a:rPr>
                  <a:t>Citer </a:t>
                </a:r>
                <a:r>
                  <a:rPr lang="fr-FR" dirty="0">
                    <a:solidFill>
                      <a:schemeClr val="tx1"/>
                    </a:solidFill>
                  </a:rPr>
                  <a:t>une liste qui peut être entièrement 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codée </a:t>
                </a:r>
                <a:endParaRPr lang="fr-FR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fr-FR" dirty="0">
                    <a:solidFill>
                      <a:schemeClr val="tx1"/>
                    </a:solidFill>
                  </a:rPr>
                  <a:t>avec 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2 bits et codez-là.</a:t>
                </a:r>
              </a:p>
              <a:p>
                <a:pPr lvl="1"/>
                <a:endParaRPr lang="fr-FR" sz="12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fr-FR" dirty="0" smtClean="0">
                    <a:solidFill>
                      <a:schemeClr val="tx1"/>
                    </a:solidFill>
                  </a:rPr>
                  <a:t>3/ Citer </a:t>
                </a:r>
                <a:r>
                  <a:rPr lang="fr-FR" dirty="0">
                    <a:solidFill>
                      <a:schemeClr val="tx1"/>
                    </a:solidFill>
                  </a:rPr>
                  <a:t>une liste qui peut être entièrement 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codée </a:t>
                </a:r>
                <a:endParaRPr lang="fr-FR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fr-FR" dirty="0">
                    <a:solidFill>
                      <a:schemeClr val="tx1"/>
                    </a:solidFill>
                  </a:rPr>
                  <a:t>avec 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3 bits et codez-là.</a:t>
                </a:r>
              </a:p>
              <a:p>
                <a:pPr lvl="1"/>
                <a:r>
                  <a:rPr lang="fr-FR" dirty="0" smtClean="0">
                    <a:solidFill>
                      <a:schemeClr val="tx1"/>
                    </a:solidFill>
                  </a:rPr>
                  <a:t>		</a:t>
                </a:r>
                <a:r>
                  <a:rPr lang="fr-FR" sz="1200" dirty="0" smtClean="0">
                    <a:solidFill>
                      <a:schemeClr val="tx1"/>
                    </a:solidFill>
                  </a:rPr>
                  <a:t>Matériel</a:t>
                </a:r>
                <a:r>
                  <a:rPr lang="fr-FR" sz="1200" dirty="0">
                    <a:solidFill>
                      <a:schemeClr val="tx1"/>
                    </a:solidFill>
                  </a:rPr>
                  <a:t>: Fiche </a:t>
                </a:r>
                <a:r>
                  <a:rPr lang="fr-FR" sz="1200" dirty="0" smtClean="0">
                    <a:solidFill>
                      <a:schemeClr val="tx1"/>
                    </a:solidFill>
                  </a:rPr>
                  <a:t>réponse</a:t>
                </a:r>
              </a:p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à coins arrondis 17"/>
              <p:cNvSpPr/>
              <p:nvPr/>
            </p:nvSpPr>
            <p:spPr>
              <a:xfrm>
                <a:off x="6473484" y="228663"/>
                <a:ext cx="5181600" cy="1325563"/>
              </a:xfrm>
              <a:prstGeom prst="roundRect">
                <a:avLst/>
              </a:prstGeom>
              <a:blipFill>
                <a:blip r:embed="rId3"/>
                <a:tile tx="0" ty="0" sx="100000" sy="100000" flip="none" algn="tl"/>
              </a:blip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5000" b="1" dirty="0" smtClean="0">
                    <a:ln w="12700">
                      <a:noFill/>
                    </a:ln>
                    <a:solidFill>
                      <a:schemeClr val="tx1"/>
                    </a:solidFill>
                  </a:rPr>
                  <a:t>Mission</a:t>
                </a:r>
              </a:p>
              <a:p>
                <a:pPr algn="ctr"/>
                <a:r>
                  <a:rPr lang="fr-FR" sz="5000" b="1" dirty="0" smtClean="0">
                    <a:ln w="12700">
                      <a:noFill/>
                    </a:ln>
                    <a:solidFill>
                      <a:schemeClr val="tx1"/>
                    </a:solidFill>
                  </a:rPr>
                  <a:t>Pixel Art</a:t>
                </a:r>
                <a:endParaRPr lang="fr-FR" sz="5000" b="1" dirty="0">
                  <a:ln w="12700">
                    <a:noFill/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à coins arrondis 18"/>
              <p:cNvSpPr/>
              <p:nvPr/>
            </p:nvSpPr>
            <p:spPr>
              <a:xfrm>
                <a:off x="6473484" y="1867827"/>
                <a:ext cx="5181600" cy="4729920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602" y="366498"/>
              <a:ext cx="718028" cy="103967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48875">
              <a:off x="10269339" y="764307"/>
              <a:ext cx="1324526" cy="2517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74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266977" y="120486"/>
            <a:ext cx="5584874" cy="6639951"/>
            <a:chOff x="266977" y="120486"/>
            <a:chExt cx="5584874" cy="6639951"/>
          </a:xfrm>
        </p:grpSpPr>
        <p:sp>
          <p:nvSpPr>
            <p:cNvPr id="14" name="Rectangle 13"/>
            <p:cNvSpPr/>
            <p:nvPr/>
          </p:nvSpPr>
          <p:spPr>
            <a:xfrm>
              <a:off x="266977" y="120486"/>
              <a:ext cx="5584874" cy="6639951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TT</a:t>
              </a:r>
              <a:endParaRPr lang="fr-FR" dirty="0"/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440787" y="1867827"/>
              <a:ext cx="5181600" cy="472992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6285915" y="98474"/>
            <a:ext cx="5584874" cy="6639951"/>
            <a:chOff x="253218" y="98474"/>
            <a:chExt cx="5584874" cy="6639951"/>
          </a:xfrm>
        </p:grpSpPr>
        <p:sp>
          <p:nvSpPr>
            <p:cNvPr id="17" name="Rectangle 16"/>
            <p:cNvSpPr/>
            <p:nvPr/>
          </p:nvSpPr>
          <p:spPr>
            <a:xfrm>
              <a:off x="253218" y="98474"/>
              <a:ext cx="5584874" cy="6639951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1/ </a:t>
              </a:r>
              <a:endParaRPr lang="fr-FR" dirty="0"/>
            </a:p>
          </p:txBody>
        </p:sp>
        <p:sp>
          <p:nvSpPr>
            <p:cNvPr id="18" name="Rectangle à coins arrondis 17"/>
            <p:cNvSpPr/>
            <p:nvPr/>
          </p:nvSpPr>
          <p:spPr>
            <a:xfrm>
              <a:off x="440787" y="228663"/>
              <a:ext cx="5181600" cy="1325563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5000" b="1" dirty="0" smtClean="0">
                  <a:ln w="12700">
                    <a:noFill/>
                  </a:ln>
                  <a:solidFill>
                    <a:schemeClr val="tx1"/>
                  </a:solidFill>
                </a:rPr>
                <a:t>Mission</a:t>
              </a:r>
            </a:p>
            <a:p>
              <a:pPr algn="ctr"/>
              <a:r>
                <a:rPr lang="fr-FR" sz="5000" b="1" dirty="0" smtClean="0">
                  <a:ln w="12700">
                    <a:noFill/>
                  </a:ln>
                  <a:solidFill>
                    <a:schemeClr val="tx1"/>
                  </a:solidFill>
                </a:rPr>
                <a:t>Pixel Art</a:t>
              </a:r>
              <a:endParaRPr lang="fr-FR" sz="5000" b="1" dirty="0">
                <a:ln w="12700"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Rectangle à coins arrondis 18"/>
            <p:cNvSpPr/>
            <p:nvPr/>
          </p:nvSpPr>
          <p:spPr>
            <a:xfrm>
              <a:off x="440787" y="1867827"/>
              <a:ext cx="5181600" cy="472992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/>
          <p:cNvSpPr/>
          <p:nvPr/>
        </p:nvSpPr>
        <p:spPr>
          <a:xfrm>
            <a:off x="571415" y="2718078"/>
            <a:ext cx="49203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L’algorithme permettant de résoudre le problème du crêpier est le suivant :</a:t>
            </a:r>
            <a:br>
              <a:rPr lang="fr-FR" sz="2400" dirty="0"/>
            </a:br>
            <a:r>
              <a:rPr lang="fr-FR" sz="2400" dirty="0"/>
              <a:t>1. amener la plus grande crêpe en haut de la pile</a:t>
            </a:r>
            <a:br>
              <a:rPr lang="fr-FR" sz="2400" dirty="0"/>
            </a:br>
            <a:r>
              <a:rPr lang="fr-FR" sz="2400" dirty="0"/>
              <a:t>2. mettre la face brûlée vers le haut</a:t>
            </a:r>
            <a:br>
              <a:rPr lang="fr-FR" sz="2400" dirty="0"/>
            </a:br>
            <a:r>
              <a:rPr lang="fr-FR" sz="2400" dirty="0"/>
              <a:t>3. retourner toute la pile - la crêpe est rangée</a:t>
            </a:r>
            <a:br>
              <a:rPr lang="fr-FR" sz="2400" dirty="0"/>
            </a:br>
            <a:r>
              <a:rPr lang="fr-FR" sz="2400" dirty="0"/>
              <a:t>4. recommencer en ignorant les crêpes rangées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631851" y="1997527"/>
            <a:ext cx="2827607" cy="39389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Fiche réponse</a:t>
            </a:r>
            <a:endParaRPr lang="fr-FR" sz="2800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7776402" y="1997527"/>
            <a:ext cx="2827607" cy="39389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Fiche réponse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6695090" y="2503226"/>
            <a:ext cx="47865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</a:rPr>
              <a:t>Un ordinateur représente n'importe quelle information par un code qui n'utilise que 2 symboles, 0 et 1, appelés bits : c'est le code binaire.</a:t>
            </a: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1200" dirty="0" smtClean="0">
                <a:latin typeface="Arial" panose="020B0604020202020204" pitchFamily="34" charset="0"/>
              </a:rPr>
              <a:t>Le codage binaire permet de représenter toutes sortes de données, notamment des nombres ou des caractères textuels.</a:t>
            </a: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1200" dirty="0" smtClean="0">
                <a:latin typeface="Arial" panose="020B0604020202020204" pitchFamily="34" charset="0"/>
              </a:rPr>
              <a:t>Plus on juxtapose de bits, plus on peut représenter d’éléments différents.</a:t>
            </a:r>
            <a:endParaRPr lang="fr-FR" sz="1200" dirty="0"/>
          </a:p>
        </p:txBody>
      </p:sp>
      <p:sp>
        <p:nvSpPr>
          <p:cNvPr id="4" name="ZoneTexte 3"/>
          <p:cNvSpPr txBox="1"/>
          <p:nvPr/>
        </p:nvSpPr>
        <p:spPr>
          <a:xfrm>
            <a:off x="6810703" y="4004442"/>
            <a:ext cx="46709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1/Les lettres JO sont coloriées en noir.</a:t>
            </a:r>
          </a:p>
          <a:p>
            <a:endParaRPr lang="fr-FR" sz="1600" dirty="0" smtClean="0"/>
          </a:p>
          <a:p>
            <a:r>
              <a:rPr lang="fr-FR" dirty="0" smtClean="0"/>
              <a:t>2/ 2 bits: Nord/Sud/Est/Ouest </a:t>
            </a:r>
            <a:r>
              <a:rPr lang="fr-FR" sz="1600" dirty="0" smtClean="0"/>
              <a:t>(2</a:t>
            </a:r>
            <a:r>
              <a:rPr lang="fr-FR" sz="1600" baseline="30000" dirty="0" smtClean="0"/>
              <a:t>2</a:t>
            </a:r>
            <a:r>
              <a:rPr lang="fr-FR" sz="1600" dirty="0" smtClean="0"/>
              <a:t>=4)</a:t>
            </a:r>
          </a:p>
          <a:p>
            <a:r>
              <a:rPr lang="fr-FR" sz="1600" dirty="0" smtClean="0"/>
              <a:t>Gauche/Droite/Haut/Bas</a:t>
            </a:r>
          </a:p>
          <a:p>
            <a:endParaRPr lang="fr-FR" sz="1600" dirty="0" smtClean="0"/>
          </a:p>
          <a:p>
            <a:r>
              <a:rPr lang="fr-FR" dirty="0" smtClean="0"/>
              <a:t>3/ 3 bits: les jours de la semaine </a:t>
            </a:r>
            <a:r>
              <a:rPr lang="fr-FR" sz="1600" dirty="0" smtClean="0"/>
              <a:t>(2</a:t>
            </a:r>
            <a:r>
              <a:rPr lang="fr-FR" sz="1600" baseline="30000" dirty="0" smtClean="0"/>
              <a:t>3</a:t>
            </a:r>
            <a:r>
              <a:rPr lang="fr-FR" sz="1600" dirty="0" smtClean="0"/>
              <a:t>=8)</a:t>
            </a:r>
            <a:endParaRPr lang="fr-FR" sz="1600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03" y="370018"/>
            <a:ext cx="718028" cy="1039678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542991" y="71276"/>
            <a:ext cx="5181600" cy="1489178"/>
            <a:chOff x="542991" y="71276"/>
            <a:chExt cx="5181600" cy="1489178"/>
          </a:xfrm>
        </p:grpSpPr>
        <p:sp>
          <p:nvSpPr>
            <p:cNvPr id="24" name="Rectangle à coins arrondis 23"/>
            <p:cNvSpPr/>
            <p:nvPr/>
          </p:nvSpPr>
          <p:spPr>
            <a:xfrm>
              <a:off x="542991" y="234891"/>
              <a:ext cx="5181600" cy="1325563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400" b="1" dirty="0" smtClean="0">
                  <a:ln w="12700">
                    <a:noFill/>
                  </a:ln>
                  <a:solidFill>
                    <a:schemeClr val="tx1"/>
                  </a:solidFill>
                </a:rPr>
                <a:t>Mission</a:t>
              </a:r>
            </a:p>
            <a:p>
              <a:pPr algn="ctr"/>
              <a:r>
                <a:rPr lang="fr-FR" sz="4400" b="1" dirty="0" smtClean="0">
                  <a:ln w="12700">
                    <a:noFill/>
                  </a:ln>
                  <a:solidFill>
                    <a:schemeClr val="tx1"/>
                  </a:solidFill>
                </a:rPr>
                <a:t>Crêpier psychorigide</a:t>
              </a:r>
              <a:endParaRPr lang="fr-FR" sz="4400" b="1" dirty="0">
                <a:ln w="12700"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888" y="71276"/>
              <a:ext cx="718028" cy="1039678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2815" y="256703"/>
              <a:ext cx="726447" cy="726447"/>
            </a:xfrm>
            <a:prstGeom prst="rect">
              <a:avLst/>
            </a:prstGeom>
          </p:spPr>
        </p:pic>
      </p:grpSp>
      <p:pic>
        <p:nvPicPr>
          <p:cNvPr id="25" name="Imag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48875">
            <a:off x="10226565" y="760149"/>
            <a:ext cx="1324526" cy="25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2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145" y="233437"/>
            <a:ext cx="5779862" cy="636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1348595" y="938605"/>
            <a:ext cx="9775934" cy="5591907"/>
            <a:chOff x="457200" y="1150490"/>
            <a:chExt cx="8881591" cy="4837176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150490"/>
              <a:ext cx="8061960" cy="4837176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4626" y="5006292"/>
              <a:ext cx="4944165" cy="685896"/>
            </a:xfrm>
            <a:prstGeom prst="rect">
              <a:avLst/>
            </a:prstGeom>
          </p:spPr>
        </p:pic>
      </p:grpSp>
      <p:sp>
        <p:nvSpPr>
          <p:cNvPr id="12" name="Rectangle à coins arrondis 11"/>
          <p:cNvSpPr/>
          <p:nvPr/>
        </p:nvSpPr>
        <p:spPr>
          <a:xfrm>
            <a:off x="443753" y="126151"/>
            <a:ext cx="11093823" cy="81245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ln w="12700">
                  <a:noFill/>
                </a:ln>
                <a:solidFill>
                  <a:schemeClr val="tx1"/>
                </a:solidFill>
              </a:rPr>
              <a:t>Solution, Mission créative Scratch Jr</a:t>
            </a:r>
            <a:endParaRPr lang="fr-FR" sz="4400" b="1" dirty="0">
              <a:ln w="12700"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125" y="6124473"/>
            <a:ext cx="3153215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27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6172" b="56199"/>
          <a:stretch/>
        </p:blipFill>
        <p:spPr>
          <a:xfrm>
            <a:off x="337625" y="1403709"/>
            <a:ext cx="6407048" cy="285880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5613" t="49651" r="16047"/>
          <a:stretch/>
        </p:blipFill>
        <p:spPr>
          <a:xfrm>
            <a:off x="5798902" y="2259106"/>
            <a:ext cx="5965072" cy="3664397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443753" y="126151"/>
            <a:ext cx="11093823" cy="81245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ln w="12700">
                  <a:noFill/>
                </a:ln>
                <a:solidFill>
                  <a:schemeClr val="tx1"/>
                </a:solidFill>
              </a:rPr>
              <a:t>Solution, Mission créative Scratch</a:t>
            </a:r>
            <a:endParaRPr lang="fr-FR" sz="4400" b="1" dirty="0">
              <a:ln w="12700"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38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445" y="1451713"/>
            <a:ext cx="4359872" cy="5066282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6453052" y="1451713"/>
            <a:ext cx="4561951" cy="5066282"/>
            <a:chOff x="6453052" y="1451713"/>
            <a:chExt cx="3794727" cy="4324954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0616" y="1451713"/>
              <a:ext cx="3677163" cy="432495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453052" y="4702629"/>
              <a:ext cx="1724297" cy="3526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Rectangle à coins arrondis 6"/>
          <p:cNvSpPr/>
          <p:nvPr/>
        </p:nvSpPr>
        <p:spPr>
          <a:xfrm>
            <a:off x="551330" y="381644"/>
            <a:ext cx="11093823" cy="82859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ln w="12700">
                  <a:noFill/>
                </a:ln>
                <a:solidFill>
                  <a:schemeClr val="tx1"/>
                </a:solidFill>
              </a:rPr>
              <a:t>Mission: Oups, j’ai </a:t>
            </a:r>
            <a:r>
              <a:rPr lang="fr-FR" sz="4000" b="1" dirty="0" err="1" smtClean="0">
                <a:ln w="12700">
                  <a:noFill/>
                </a:ln>
                <a:solidFill>
                  <a:schemeClr val="tx1"/>
                </a:solidFill>
              </a:rPr>
              <a:t>bugué</a:t>
            </a:r>
            <a:r>
              <a:rPr lang="fr-FR" sz="4000" b="1" dirty="0" smtClean="0">
                <a:ln w="12700">
                  <a:noFill/>
                </a:ln>
                <a:solidFill>
                  <a:schemeClr val="tx1"/>
                </a:solidFill>
              </a:rPr>
              <a:t>…</a:t>
            </a:r>
            <a:r>
              <a:rPr lang="fr-FR" sz="4000" b="1" dirty="0" smtClean="0">
                <a:solidFill>
                  <a:schemeClr val="tx1"/>
                </a:solidFill>
              </a:rPr>
              <a:t>Solution </a:t>
            </a:r>
            <a:r>
              <a:rPr lang="fr-FR" sz="4000" b="1" dirty="0">
                <a:solidFill>
                  <a:schemeClr val="tx1"/>
                </a:solidFill>
              </a:rPr>
              <a:t>Labyrinthe </a:t>
            </a:r>
            <a:r>
              <a:rPr lang="fr-FR" sz="4000" b="1" dirty="0" smtClean="0">
                <a:solidFill>
                  <a:schemeClr val="tx1"/>
                </a:solidFill>
              </a:rPr>
              <a:t>1</a:t>
            </a:r>
            <a:endParaRPr lang="fr-FR" sz="4400" b="1" dirty="0">
              <a:ln w="12700"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781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2992</TotalTime>
  <Words>740</Words>
  <Application>Microsoft Office PowerPoint</Application>
  <PresentationFormat>Grand écran</PresentationFormat>
  <Paragraphs>156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Valerie.Ayik</dc:creator>
  <cp:lastModifiedBy>Valerie.Ayik</cp:lastModifiedBy>
  <cp:revision>85</cp:revision>
  <cp:lastPrinted>2023-11-07T11:09:36Z</cp:lastPrinted>
  <dcterms:created xsi:type="dcterms:W3CDTF">2023-02-10T14:46:55Z</dcterms:created>
  <dcterms:modified xsi:type="dcterms:W3CDTF">2023-11-07T16:08:06Z</dcterms:modified>
</cp:coreProperties>
</file>