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ABA7-5489-4421-8655-47BDD79BB73B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8201-BED5-491C-89F7-AFAB7DCB066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249289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0070C0"/>
                </a:solidFill>
              </a:rPr>
              <a:t>LES TEXTES OFFICIELS</a:t>
            </a:r>
            <a:endParaRPr lang="fr-FR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41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Réexamen du PPS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2636912"/>
            <a:ext cx="7643192" cy="3456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b="1" dirty="0" smtClean="0"/>
              <a:t>E</a:t>
            </a:r>
            <a:r>
              <a:rPr lang="fr-FR" sz="8000" dirty="0" smtClean="0"/>
              <a:t>quipe de </a:t>
            </a:r>
            <a:r>
              <a:rPr lang="fr-FR" sz="8000" b="1" dirty="0" smtClean="0"/>
              <a:t>S</a:t>
            </a:r>
            <a:r>
              <a:rPr lang="fr-FR" sz="8000" dirty="0" smtClean="0"/>
              <a:t>uivi de </a:t>
            </a:r>
            <a:r>
              <a:rPr lang="fr-FR" sz="8000" b="1" dirty="0" smtClean="0"/>
              <a:t>S</a:t>
            </a:r>
            <a:r>
              <a:rPr lang="fr-FR" sz="8000" dirty="0" smtClean="0"/>
              <a:t>colarisation</a:t>
            </a:r>
            <a:endParaRPr lang="fr-FR" sz="8000" dirty="0"/>
          </a:p>
        </p:txBody>
      </p:sp>
      <p:sp>
        <p:nvSpPr>
          <p:cNvPr id="7" name="Flèche vers le bas 6"/>
          <p:cNvSpPr/>
          <p:nvPr/>
        </p:nvSpPr>
        <p:spPr>
          <a:xfrm>
            <a:off x="4211960" y="1556792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50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ESS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L’enseignant référent invite les différents partenaires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4211960" y="2840396"/>
            <a:ext cx="360040" cy="1029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33203" y="3822271"/>
            <a:ext cx="8015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 directeur prévient: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L’enseignant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L’AVS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Le RASED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04857" y="5733256"/>
            <a:ext cx="8303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L’enseignant complète le formulaire GEVA-Sco réexamen (à l’intérieur des parties en pointillés) avant la réunion, celui-ci sera finalisé le jour de l’ESS.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02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27784" y="54868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b="1" dirty="0" smtClean="0"/>
              <a:t>Loi du 11 février 2005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63889" y="1684836"/>
            <a:ext cx="77158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Loi pour l’égalité des droits et des chances, la participation et la citoyenneté des personnes </a:t>
            </a:r>
            <a:r>
              <a:rPr lang="fr-FR" sz="2400" dirty="0" smtClean="0"/>
              <a:t>handicapés.</a:t>
            </a:r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1600" dirty="0" smtClean="0"/>
              <a:t>Cette loi donne une définition de la notion de handicap:</a:t>
            </a:r>
          </a:p>
          <a:p>
            <a:r>
              <a:rPr lang="fr-FR" sz="2400" dirty="0" smtClean="0"/>
              <a:t> </a:t>
            </a:r>
            <a:r>
              <a:rPr lang="fr-FR" sz="2000" dirty="0" smtClean="0"/>
              <a:t>« </a:t>
            </a:r>
            <a:r>
              <a:rPr lang="fr-FR" sz="2000" i="1" dirty="0" smtClean="0"/>
              <a:t>Constitue un handicap, au sens de la présente loi, toute limitation d'activité ou restriction de participation à la vie en société subie dans son environnement par une personne en raison </a:t>
            </a:r>
            <a:r>
              <a:rPr lang="fr-FR" sz="2000" b="1" i="1" dirty="0" smtClean="0"/>
              <a:t>d'une altération substantielle, durable ou définitive </a:t>
            </a:r>
            <a:r>
              <a:rPr lang="fr-FR" sz="2000" i="1" dirty="0" smtClean="0"/>
              <a:t>d'une ou plusieurs fonctions physiques, sensorielles, mentales, cognitives ou psychiques, d'un </a:t>
            </a:r>
            <a:r>
              <a:rPr lang="fr-FR" sz="2000" i="1" dirty="0" err="1" smtClean="0"/>
              <a:t>polyhandicap</a:t>
            </a:r>
            <a:r>
              <a:rPr lang="fr-FR" sz="2000" i="1" dirty="0" smtClean="0"/>
              <a:t> ou d'un trouble de santé invalidant</a:t>
            </a:r>
            <a:r>
              <a:rPr lang="fr-FR" sz="2000" dirty="0" smtClean="0"/>
              <a:t>. »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0530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87624" y="1412776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loi d'orientation et de programmation pour la refondation de l'école de la République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1187624" y="2348880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Réaffirme le principe de l’inclusion scolaire de tous les enfants sans aucune distinction.</a:t>
            </a:r>
            <a:endParaRPr lang="fr-FR" sz="20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2231740" y="69375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b="1" dirty="0" smtClean="0"/>
              <a:t>Loi du 8 juillet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3501008"/>
            <a:ext cx="6849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/>
              <a:t>Circulaire n° 2016-117 du 8-8-16 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87624" y="4221088"/>
            <a:ext cx="6818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Parcours de formation des élèves en situation de handicap dans les établissements scolaires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115616" y="5301208"/>
            <a:ext cx="69847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Le droit à l'éducation pour tous les enfants, qu'ils soient ou non en situation de handicap, est un droit fondamental.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715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</a:t>
            </a:r>
            <a:r>
              <a:rPr lang="fr-FR" sz="6000" b="1" baseline="30000" dirty="0" smtClean="0"/>
              <a:t>ère</a:t>
            </a:r>
            <a:r>
              <a:rPr lang="fr-FR" sz="6000" b="1" dirty="0" smtClean="0"/>
              <a:t> demande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2636913"/>
            <a:ext cx="7643192" cy="12241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8000" dirty="0" smtClean="0"/>
              <a:t>Equipe Educative</a:t>
            </a:r>
            <a:endParaRPr lang="fr-FR" sz="8000" dirty="0"/>
          </a:p>
        </p:txBody>
      </p:sp>
      <p:sp>
        <p:nvSpPr>
          <p:cNvPr id="7" name="Flèche vers le bas 6"/>
          <p:cNvSpPr/>
          <p:nvPr/>
        </p:nvSpPr>
        <p:spPr>
          <a:xfrm>
            <a:off x="4211960" y="1556792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896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EQUIPE EDUCATIVE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Le directeur de l’école invite: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 rot="853664">
            <a:off x="3482228" y="2424282"/>
            <a:ext cx="360040" cy="1507439"/>
          </a:xfrm>
          <a:prstGeom prst="downArrow">
            <a:avLst>
              <a:gd name="adj1" fmla="val 50000"/>
              <a:gd name="adj2" fmla="val 53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784566">
            <a:off x="1770274" y="2328513"/>
            <a:ext cx="349431" cy="1398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20236212">
            <a:off x="6820424" y="2343896"/>
            <a:ext cx="360040" cy="1274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957740" y="2403156"/>
            <a:ext cx="360040" cy="1479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33204" y="3822271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Les parents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699792" y="4077072"/>
            <a:ext cx="1205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MEN ou PMI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201655" y="4094533"/>
            <a:ext cx="1872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psychologue scolaire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588223" y="3822271"/>
            <a:ext cx="165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Autres partenaires</a:t>
            </a:r>
            <a:endParaRPr lang="fr-FR" sz="2400" b="1" dirty="0"/>
          </a:p>
        </p:txBody>
      </p:sp>
    </p:spTree>
    <p:extLst>
      <p:ext uri="{BB962C8B-B14F-4D97-AF65-F5344CB8AC3E}">
        <p14:creationId xmlns="" xmlns:p14="http://schemas.microsoft.com/office/powerpoint/2010/main" val="1268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EQUIPE EDUCATIVE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Les documents à fournir: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 rot="853664">
            <a:off x="3482228" y="2424282"/>
            <a:ext cx="360040" cy="1507439"/>
          </a:xfrm>
          <a:prstGeom prst="downArrow">
            <a:avLst>
              <a:gd name="adj1" fmla="val 50000"/>
              <a:gd name="adj2" fmla="val 53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1784566">
            <a:off x="1770274" y="2328513"/>
            <a:ext cx="349431" cy="1398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20236212">
            <a:off x="6820424" y="2343896"/>
            <a:ext cx="360040" cy="1274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957740" y="2403156"/>
            <a:ext cx="360040" cy="1479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33204" y="3822271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Les parents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699792" y="4077072"/>
            <a:ext cx="1205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MEN ou PMI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244517" y="3988566"/>
            <a:ext cx="1872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psychologue scolaire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588223" y="3822271"/>
            <a:ext cx="165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Autres partenaires</a:t>
            </a:r>
            <a:endParaRPr lang="fr-FR" sz="2400" b="1" dirty="0"/>
          </a:p>
        </p:txBody>
      </p:sp>
      <p:sp>
        <p:nvSpPr>
          <p:cNvPr id="15" name="Flèche vers le bas 14"/>
          <p:cNvSpPr/>
          <p:nvPr/>
        </p:nvSpPr>
        <p:spPr>
          <a:xfrm>
            <a:off x="1290736" y="4919665"/>
            <a:ext cx="13715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>
            <a:off x="5180622" y="5188895"/>
            <a:ext cx="13715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7414651" y="4797152"/>
            <a:ext cx="13715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77746" y="5877272"/>
            <a:ext cx="18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Formulaire de demande MDPH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915816" y="5877272"/>
            <a:ext cx="1106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Certificat médical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099922" y="5994920"/>
            <a:ext cx="2555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Bilan psychométrique de moins de 2 ans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804248" y="571175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Derniers bilans réalisés</a:t>
            </a:r>
            <a:endParaRPr lang="fr-FR" dirty="0"/>
          </a:p>
        </p:txBody>
      </p:sp>
      <p:sp>
        <p:nvSpPr>
          <p:cNvPr id="22" name="Flèche vers le bas 21"/>
          <p:cNvSpPr/>
          <p:nvPr/>
        </p:nvSpPr>
        <p:spPr>
          <a:xfrm>
            <a:off x="3233925" y="4919665"/>
            <a:ext cx="13715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492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+ GEVASCO 1</a:t>
            </a:r>
            <a:r>
              <a:rPr lang="fr-FR" b="1" baseline="30000" dirty="0" smtClean="0">
                <a:solidFill>
                  <a:srgbClr val="0070C0"/>
                </a:solidFill>
              </a:rPr>
              <a:t>ère</a:t>
            </a:r>
            <a:r>
              <a:rPr lang="fr-FR" b="1" dirty="0" smtClean="0">
                <a:solidFill>
                  <a:srgbClr val="0070C0"/>
                </a:solidFill>
              </a:rPr>
              <a:t> DEMANDE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20882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500" b="1" dirty="0" smtClean="0"/>
              <a:t>Avant la réunion</a:t>
            </a:r>
            <a:r>
              <a:rPr lang="fr-FR" sz="3500" dirty="0"/>
              <a:t>:</a:t>
            </a:r>
            <a:endParaRPr lang="fr-FR" sz="3500" dirty="0" smtClean="0"/>
          </a:p>
          <a:p>
            <a:pPr algn="ctr">
              <a:buFont typeface="Wingdings"/>
              <a:buChar char="l"/>
            </a:pPr>
            <a:r>
              <a:rPr lang="fr-FR" sz="3500" dirty="0" smtClean="0"/>
              <a:t>l’enseignant rempli le document sauf la page 6</a:t>
            </a:r>
          </a:p>
          <a:p>
            <a:pPr marL="0" indent="0" algn="ctr">
              <a:buNone/>
            </a:pPr>
            <a:endParaRPr lang="fr-FR" sz="3500" dirty="0"/>
          </a:p>
          <a:p>
            <a:pPr marL="0" indent="0" algn="ctr">
              <a:buNone/>
            </a:pPr>
            <a:r>
              <a:rPr lang="fr-FR" dirty="0" smtClean="0"/>
              <a:t> 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4211960" y="119675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3284984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Pendant la réunion:</a:t>
            </a:r>
          </a:p>
          <a:p>
            <a:r>
              <a:rPr lang="fr-FR" sz="3200" b="1" dirty="0" smtClean="0">
                <a:sym typeface="Wingdings"/>
              </a:rPr>
              <a:t> </a:t>
            </a:r>
            <a:r>
              <a:rPr lang="fr-FR" sz="3200" dirty="0" smtClean="0">
                <a:sym typeface="Wingdings"/>
              </a:rPr>
              <a:t>le directeur rempli la page 6 avec les remarques des parents et des professionnels</a:t>
            </a:r>
            <a:endParaRPr lang="fr-FR" sz="3200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5085184"/>
            <a:ext cx="849694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b="1" dirty="0" smtClean="0">
                <a:sym typeface="Wingdings"/>
              </a:rPr>
              <a:t></a:t>
            </a:r>
            <a:r>
              <a:rPr lang="fr-FR" sz="3200" b="1" dirty="0" smtClean="0">
                <a:sym typeface="Wingdings"/>
              </a:rPr>
              <a:t>  </a:t>
            </a:r>
            <a:r>
              <a:rPr lang="fr-FR" sz="3200" dirty="0" smtClean="0">
                <a:solidFill>
                  <a:srgbClr val="FF0000"/>
                </a:solidFill>
                <a:sym typeface="Wingdings"/>
              </a:rPr>
              <a:t>Le </a:t>
            </a:r>
            <a:r>
              <a:rPr lang="fr-FR" sz="3200" dirty="0" err="1" smtClean="0">
                <a:solidFill>
                  <a:srgbClr val="FF0000"/>
                </a:solidFill>
                <a:sym typeface="Wingdings"/>
              </a:rPr>
              <a:t>G</a:t>
            </a:r>
            <a:r>
              <a:rPr lang="fr-FR" sz="3200" dirty="0" err="1" smtClean="0">
                <a:solidFill>
                  <a:srgbClr val="FF0000"/>
                </a:solidFill>
                <a:sym typeface="Wingdings"/>
              </a:rPr>
              <a:t>evasco</a:t>
            </a:r>
            <a:r>
              <a:rPr lang="fr-FR" sz="3200" dirty="0" smtClean="0">
                <a:solidFill>
                  <a:srgbClr val="FF0000"/>
                </a:solidFill>
                <a:sym typeface="Wingdings"/>
              </a:rPr>
              <a:t> doit être signé par tous les participants à l’équipe éducative</a:t>
            </a:r>
            <a:endParaRPr lang="fr-FR" sz="3200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448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DOSSIER COMPLET: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4958" y="2060848"/>
            <a:ext cx="8229600" cy="1108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Gevasco 1</a:t>
            </a:r>
            <a:r>
              <a:rPr lang="fr-FR" baseline="30000" dirty="0" smtClean="0">
                <a:solidFill>
                  <a:srgbClr val="FF0000"/>
                </a:solidFill>
              </a:rPr>
              <a:t>ère</a:t>
            </a:r>
            <a:r>
              <a:rPr lang="fr-FR" dirty="0" smtClean="0">
                <a:solidFill>
                  <a:srgbClr val="FF0000"/>
                </a:solidFill>
              </a:rPr>
              <a:t> demande + LSUN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70C0"/>
                </a:solidFill>
              </a:rPr>
              <a:t>autre document scolaire significatif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4958" y="3521837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Bilan </a:t>
            </a:r>
            <a:r>
              <a:rPr lang="fr-FR" sz="3200" dirty="0" smtClean="0">
                <a:solidFill>
                  <a:srgbClr val="FF0000"/>
                </a:solidFill>
              </a:rPr>
              <a:t>Psychométrique </a:t>
            </a:r>
            <a:r>
              <a:rPr lang="fr-FR" sz="3200" dirty="0">
                <a:solidFill>
                  <a:srgbClr val="FF0000"/>
                </a:solidFill>
              </a:rPr>
              <a:t>de moins de 2 ans</a:t>
            </a:r>
          </a:p>
          <a:p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4958" y="443421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Certificat médical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958" y="1340768"/>
            <a:ext cx="5352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Formulaire de demande MDPH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4958" y="530120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Les différents bilans qui ont pu être réalisés</a:t>
            </a:r>
          </a:p>
        </p:txBody>
      </p:sp>
    </p:spTree>
    <p:extLst>
      <p:ext uri="{BB962C8B-B14F-4D97-AF65-F5344CB8AC3E}">
        <p14:creationId xmlns="" xmlns:p14="http://schemas.microsoft.com/office/powerpoint/2010/main" val="20078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TRANSMISSION DU DOSSIER </a:t>
            </a:r>
            <a:r>
              <a:rPr lang="fr-FR" b="1" dirty="0" smtClean="0">
                <a:solidFill>
                  <a:srgbClr val="FF0000"/>
                </a:solidFill>
              </a:rPr>
              <a:t>COMPLET</a:t>
            </a:r>
            <a:r>
              <a:rPr lang="fr-FR" b="1" dirty="0" smtClean="0"/>
              <a:t> A LA MDPH: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2871"/>
            <a:ext cx="8229600" cy="1468759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Soit par les parents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67544" y="2497251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Soit par l’intermédiaire de l’enseignant référent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5027" y="4221087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Dans tous les cas prévenir l’enseignant référent de la tenue d’une équipe </a:t>
            </a:r>
            <a:r>
              <a:rPr lang="fr-FR" sz="3200" dirty="0" smtClean="0"/>
              <a:t>éducative et </a:t>
            </a:r>
            <a:r>
              <a:rPr lang="fr-FR" sz="3200" dirty="0" smtClean="0">
                <a:solidFill>
                  <a:srgbClr val="FF0000"/>
                </a:solidFill>
              </a:rPr>
              <a:t>lui transmettre une copie du Gevasco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6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404</Words>
  <Application>Microsoft Office PowerPoint</Application>
  <PresentationFormat>Affichage à l'écran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1ère demande</vt:lpstr>
      <vt:lpstr>EQUIPE EDUCATIVE</vt:lpstr>
      <vt:lpstr>EQUIPE EDUCATIVE</vt:lpstr>
      <vt:lpstr>+ GEVASCO 1ère DEMANDE</vt:lpstr>
      <vt:lpstr>DOSSIER COMPLET:</vt:lpstr>
      <vt:lpstr>TRANSMISSION DU DOSSIER COMPLET A LA MDPH:</vt:lpstr>
      <vt:lpstr>Réexamen du PPS</vt:lpstr>
      <vt:lpstr>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dsden71</dc:creator>
  <cp:lastModifiedBy>dsden71</cp:lastModifiedBy>
  <cp:revision>1</cp:revision>
  <dcterms:created xsi:type="dcterms:W3CDTF">2017-09-14T12:28:49Z</dcterms:created>
  <dcterms:modified xsi:type="dcterms:W3CDTF">2017-09-14T12:36:42Z</dcterms:modified>
</cp:coreProperties>
</file>